
<file path=[Content_Types].xml><?xml version="1.0" encoding="utf-8"?>
<Types xmlns="http://schemas.openxmlformats.org/package/2006/content-types"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1" r:id="rId1"/>
  </p:sldMasterIdLst>
  <p:notesMasterIdLst>
    <p:notesMasterId r:id="rId17"/>
  </p:notesMasterIdLst>
  <p:sldIdLst>
    <p:sldId id="267" r:id="rId2"/>
    <p:sldId id="310" r:id="rId3"/>
    <p:sldId id="313" r:id="rId4"/>
    <p:sldId id="343" r:id="rId5"/>
    <p:sldId id="322" r:id="rId6"/>
    <p:sldId id="281" r:id="rId7"/>
    <p:sldId id="285" r:id="rId8"/>
    <p:sldId id="286" r:id="rId9"/>
    <p:sldId id="288" r:id="rId10"/>
    <p:sldId id="295" r:id="rId11"/>
    <p:sldId id="304" r:id="rId12"/>
    <p:sldId id="306" r:id="rId13"/>
    <p:sldId id="265" r:id="rId14"/>
    <p:sldId id="259" r:id="rId15"/>
    <p:sldId id="260" r:id="rId1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0" autoAdjust="0"/>
    <p:restoredTop sz="94581" autoAdjust="0"/>
  </p:normalViewPr>
  <p:slideViewPr>
    <p:cSldViewPr>
      <p:cViewPr varScale="1">
        <p:scale>
          <a:sx n="84" d="100"/>
          <a:sy n="84" d="100"/>
        </p:scale>
        <p:origin x="1426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38916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89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389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0039401-C70B-4276-A463-17BB52A77E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63718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685800"/>
            <a:ext cx="77216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3886200"/>
            <a:ext cx="6400800" cy="1771650"/>
          </a:xfrm>
        </p:spPr>
        <p:txBody>
          <a:bodyPr/>
          <a:lstStyle>
            <a:lvl1pPr marL="0" indent="0">
              <a:buFont typeface="Monotype Sorts" pitchFamily="2" charset="2"/>
              <a:buNone/>
              <a:defRPr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711200" y="6229350"/>
            <a:ext cx="1930400" cy="514350"/>
          </a:xfrm>
        </p:spPr>
        <p:txBody>
          <a:bodyPr/>
          <a:lstStyle>
            <a:lvl1pPr>
              <a:defRPr>
                <a:solidFill>
                  <a:srgbClr val="5E574E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49600" y="6229350"/>
            <a:ext cx="2844800" cy="514350"/>
          </a:xfrm>
        </p:spPr>
        <p:txBody>
          <a:bodyPr/>
          <a:lstStyle>
            <a:lvl1pPr>
              <a:defRPr>
                <a:solidFill>
                  <a:srgbClr val="5E574E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604000" y="6229350"/>
            <a:ext cx="1828800" cy="514350"/>
          </a:xfrm>
        </p:spPr>
        <p:txBody>
          <a:bodyPr/>
          <a:lstStyle>
            <a:lvl1pPr>
              <a:defRPr>
                <a:solidFill>
                  <a:srgbClr val="5E574E"/>
                </a:solidFill>
              </a:defRPr>
            </a:lvl1pPr>
          </a:lstStyle>
          <a:p>
            <a:fld id="{A495389E-00AE-461D-A70B-0349C0A9719D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11271" name="Picture 7" descr="paint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C0C0C0"/>
              </a:clrFrom>
              <a:clrTo>
                <a:srgbClr val="C0C0C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828800"/>
            <a:ext cx="82296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3D8BD8-AEB5-4267-8689-D54C30CCB6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4994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0FEC2E-B207-4283-9F56-DE312B10189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9969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85950"/>
            <a:ext cx="4013200" cy="41719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885950"/>
            <a:ext cx="4013200" cy="41719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CDB152-45BD-4E2C-96E8-EFD9FE480DA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9520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86E2A8-41B9-44CE-9AA1-619104FDB9D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1448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F433C5-F6E1-49F2-B192-956B252A084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7542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7593C6-94F5-41DA-AABF-8C36988F21B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8853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2AB91A-B529-406A-B37E-572EC9CCB9E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784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234172-D341-4268-9978-E386ECF3E3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5464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FC039D-6185-41ED-83E0-3489AC52EDE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9897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8600" y="228600"/>
            <a:ext cx="2057400" cy="5829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6400" y="228600"/>
            <a:ext cx="6019800" cy="5829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FE44A3-15D4-4FA4-AD69-21D15F9BBCA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6364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85950"/>
            <a:ext cx="4013200" cy="41719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Online Image Placeholder 3"/>
          <p:cNvSpPr>
            <a:spLocks noGrp="1"/>
          </p:cNvSpPr>
          <p:nvPr>
            <p:ph type="clipArt" sz="half" idx="2"/>
          </p:nvPr>
        </p:nvSpPr>
        <p:spPr>
          <a:xfrm>
            <a:off x="4622800" y="1885950"/>
            <a:ext cx="4013200" cy="417195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31800" y="622935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2935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731000" y="622935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EA1E8798-5643-4B94-B864-8059CCF3AC5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3194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406400" y="228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4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85950"/>
            <a:ext cx="8178800" cy="417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44" name="Rectangle 102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31800" y="622935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10245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2935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10246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31000" y="622935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1pPr>
          </a:lstStyle>
          <a:p>
            <a:fld id="{B21AE4CA-97FF-428B-82E5-44ABEFB549DC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10247" name="Picture 1031" descr="paint"/>
          <p:cNvPicPr>
            <a:picLocks noChangeAspect="1" noChangeArrowheads="1"/>
          </p:cNvPicPr>
          <p:nvPr/>
        </p:nvPicPr>
        <p:blipFill>
          <a:blip r:embed="rId14">
            <a:clrChange>
              <a:clrFrom>
                <a:srgbClr val="C0C0C0"/>
              </a:clrFrom>
              <a:clrTo>
                <a:srgbClr val="C0C0C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314450"/>
            <a:ext cx="82296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anose="020B0A040201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anose="020B0A040201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anose="020B0A040201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anose="020B0A04020102020204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anose="020B0A04020102020204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anose="020B0A04020102020204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anose="020B0A04020102020204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anose="020B0A040201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Monotype Sorts" pitchFamily="2" charset="2"/>
        <a:buChar char="z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Monotype Sorts" pitchFamily="2" charset="2"/>
        <a:buChar char="y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Monotype Sorts" pitchFamily="2" charset="2"/>
        <a:buChar char="x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286000"/>
            <a:ext cx="5715000" cy="1219200"/>
          </a:xfrm>
        </p:spPr>
        <p:txBody>
          <a:bodyPr/>
          <a:lstStyle/>
          <a:p>
            <a:r>
              <a:rPr lang="en-US" altLang="en-US"/>
              <a:t>Job Analysis and Job Evaluation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Job Description Format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/>
              <a:t>Job Title and DOT code</a:t>
            </a:r>
          </a:p>
          <a:p>
            <a:pPr>
              <a:lnSpc>
                <a:spcPct val="90000"/>
              </a:lnSpc>
            </a:pPr>
            <a:r>
              <a:rPr lang="en-US" altLang="en-US" sz="2800"/>
              <a:t>Brief summary</a:t>
            </a:r>
          </a:p>
          <a:p>
            <a:pPr>
              <a:lnSpc>
                <a:spcPct val="90000"/>
              </a:lnSpc>
            </a:pPr>
            <a:r>
              <a:rPr lang="en-US" altLang="en-US" sz="2800"/>
              <a:t>Work activities</a:t>
            </a:r>
          </a:p>
          <a:p>
            <a:pPr>
              <a:lnSpc>
                <a:spcPct val="90000"/>
              </a:lnSpc>
            </a:pPr>
            <a:r>
              <a:rPr lang="en-US" altLang="en-US" sz="2800"/>
              <a:t>Tools and equipment used</a:t>
            </a:r>
          </a:p>
          <a:p>
            <a:pPr>
              <a:lnSpc>
                <a:spcPct val="90000"/>
              </a:lnSpc>
            </a:pPr>
            <a:r>
              <a:rPr lang="en-US" altLang="en-US" sz="2800"/>
              <a:t>Work Context and work performance</a:t>
            </a:r>
          </a:p>
          <a:p>
            <a:pPr>
              <a:lnSpc>
                <a:spcPct val="90000"/>
              </a:lnSpc>
            </a:pPr>
            <a:r>
              <a:rPr lang="en-US" altLang="en-US" sz="2800"/>
              <a:t>Job Competencies</a:t>
            </a:r>
          </a:p>
          <a:p>
            <a:pPr lvl="1">
              <a:lnSpc>
                <a:spcPct val="90000"/>
              </a:lnSpc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altLang="en-US" sz="2400"/>
              <a:t>KSAOs needed at time of hire</a:t>
            </a:r>
          </a:p>
          <a:p>
            <a:pPr lvl="1">
              <a:lnSpc>
                <a:spcPct val="90000"/>
              </a:lnSpc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altLang="en-US" sz="2400"/>
              <a:t>KSAOs obtained through on-the-job training</a:t>
            </a:r>
          </a:p>
          <a:p>
            <a:pPr>
              <a:lnSpc>
                <a:spcPct val="90000"/>
              </a:lnSpc>
            </a:pPr>
            <a:r>
              <a:rPr lang="en-US" altLang="en-US" sz="2800"/>
              <a:t>Compensation Information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ext Box 2"/>
          <p:cNvSpPr txBox="1">
            <a:spLocks noChangeArrowheads="1"/>
          </p:cNvSpPr>
          <p:nvPr/>
        </p:nvSpPr>
        <p:spPr bwMode="auto">
          <a:xfrm>
            <a:off x="1676400" y="381000"/>
            <a:ext cx="69342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000">
                <a:latin typeface="Arial Black" panose="020B0A04020102020204" pitchFamily="34" charset="0"/>
              </a:rPr>
              <a:t>Example of DOT Code</a:t>
            </a:r>
            <a:endParaRPr lang="en-US" altLang="en-US"/>
          </a:p>
        </p:txBody>
      </p:sp>
      <p:sp>
        <p:nvSpPr>
          <p:cNvPr id="73731" name="Text Box 3"/>
          <p:cNvSpPr txBox="1">
            <a:spLocks noChangeArrowheads="1"/>
          </p:cNvSpPr>
          <p:nvPr/>
        </p:nvSpPr>
        <p:spPr bwMode="auto">
          <a:xfrm>
            <a:off x="685800" y="1752600"/>
            <a:ext cx="8077200" cy="210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6000">
                <a:latin typeface="Tahoma" panose="020B0604030504040204" pitchFamily="34" charset="0"/>
              </a:rPr>
              <a:t>Physical Therapist</a:t>
            </a:r>
            <a:endParaRPr lang="en-US" altLang="en-US">
              <a:latin typeface="Arial" panose="020B0604020202020204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en-US" altLang="en-US" sz="4800">
                <a:latin typeface="Tahoma" panose="020B0604030504040204" pitchFamily="34" charset="0"/>
              </a:rPr>
              <a:t>0  7  6 .  1  2  1  -  0  1  4</a:t>
            </a: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3732" name="Text Box 4"/>
          <p:cNvSpPr txBox="1">
            <a:spLocks noChangeArrowheads="1"/>
          </p:cNvSpPr>
          <p:nvPr/>
        </p:nvSpPr>
        <p:spPr bwMode="auto">
          <a:xfrm>
            <a:off x="381000" y="3886200"/>
            <a:ext cx="1447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800">
                <a:latin typeface="Tahoma" panose="020B0604030504040204" pitchFamily="34" charset="0"/>
              </a:rPr>
              <a:t>Professional Category</a:t>
            </a:r>
            <a:endParaRPr lang="en-US" altLang="en-US">
              <a:latin typeface="Tahoma" panose="020B0604030504040204" pitchFamily="34" charset="0"/>
            </a:endParaRPr>
          </a:p>
        </p:txBody>
      </p:sp>
      <p:sp>
        <p:nvSpPr>
          <p:cNvPr id="73733" name="Text Box 5"/>
          <p:cNvSpPr txBox="1">
            <a:spLocks noChangeArrowheads="1"/>
          </p:cNvSpPr>
          <p:nvPr/>
        </p:nvSpPr>
        <p:spPr bwMode="auto">
          <a:xfrm>
            <a:off x="1447800" y="4495800"/>
            <a:ext cx="990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800">
                <a:latin typeface="Tahoma" panose="020B0604030504040204" pitchFamily="34" charset="0"/>
              </a:rPr>
              <a:t>Medical Division</a:t>
            </a:r>
          </a:p>
        </p:txBody>
      </p:sp>
      <p:sp>
        <p:nvSpPr>
          <p:cNvPr id="73734" name="Text Box 6"/>
          <p:cNvSpPr txBox="1">
            <a:spLocks noChangeArrowheads="1"/>
          </p:cNvSpPr>
          <p:nvPr/>
        </p:nvSpPr>
        <p:spPr bwMode="auto">
          <a:xfrm>
            <a:off x="1981200" y="5181600"/>
            <a:ext cx="1295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800">
                <a:latin typeface="Tahoma" panose="020B0604030504040204" pitchFamily="34" charset="0"/>
              </a:rPr>
              <a:t>Therapist Group</a:t>
            </a:r>
          </a:p>
        </p:txBody>
      </p:sp>
      <p:sp>
        <p:nvSpPr>
          <p:cNvPr id="73735" name="Line 7"/>
          <p:cNvSpPr>
            <a:spLocks noChangeShapeType="1"/>
          </p:cNvSpPr>
          <p:nvPr/>
        </p:nvSpPr>
        <p:spPr bwMode="auto">
          <a:xfrm flipV="1">
            <a:off x="1219200" y="3657600"/>
            <a:ext cx="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736" name="Line 8"/>
          <p:cNvSpPr>
            <a:spLocks noChangeShapeType="1"/>
          </p:cNvSpPr>
          <p:nvPr/>
        </p:nvSpPr>
        <p:spPr bwMode="auto">
          <a:xfrm flipV="1">
            <a:off x="1981200" y="3810000"/>
            <a:ext cx="0" cy="685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737" name="Line 9"/>
          <p:cNvSpPr>
            <a:spLocks noChangeShapeType="1"/>
          </p:cNvSpPr>
          <p:nvPr/>
        </p:nvSpPr>
        <p:spPr bwMode="auto">
          <a:xfrm flipV="1">
            <a:off x="2667000" y="3886200"/>
            <a:ext cx="0" cy="1295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738" name="Text Box 10"/>
          <p:cNvSpPr txBox="1">
            <a:spLocks noChangeArrowheads="1"/>
          </p:cNvSpPr>
          <p:nvPr/>
        </p:nvSpPr>
        <p:spPr bwMode="auto">
          <a:xfrm>
            <a:off x="3200400" y="3962400"/>
            <a:ext cx="1524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800">
                <a:latin typeface="Tahoma" panose="020B0604030504040204" pitchFamily="34" charset="0"/>
              </a:rPr>
              <a:t>Coordinating Data</a:t>
            </a:r>
          </a:p>
        </p:txBody>
      </p:sp>
      <p:sp>
        <p:nvSpPr>
          <p:cNvPr id="73739" name="Text Box 11"/>
          <p:cNvSpPr txBox="1">
            <a:spLocks noChangeArrowheads="1"/>
          </p:cNvSpPr>
          <p:nvPr/>
        </p:nvSpPr>
        <p:spPr bwMode="auto">
          <a:xfrm>
            <a:off x="4191000" y="4495800"/>
            <a:ext cx="1371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800">
                <a:latin typeface="Tahoma" panose="020B0604030504040204" pitchFamily="34" charset="0"/>
              </a:rPr>
              <a:t>Instructing People</a:t>
            </a:r>
          </a:p>
        </p:txBody>
      </p:sp>
      <p:sp>
        <p:nvSpPr>
          <p:cNvPr id="73740" name="Text Box 12"/>
          <p:cNvSpPr txBox="1">
            <a:spLocks noChangeArrowheads="1"/>
          </p:cNvSpPr>
          <p:nvPr/>
        </p:nvSpPr>
        <p:spPr bwMode="auto">
          <a:xfrm>
            <a:off x="4800600" y="5486400"/>
            <a:ext cx="1371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800">
                <a:latin typeface="Tahoma" panose="020B0604030504040204" pitchFamily="34" charset="0"/>
              </a:rPr>
              <a:t>Precision Working</a:t>
            </a:r>
          </a:p>
        </p:txBody>
      </p:sp>
      <p:sp>
        <p:nvSpPr>
          <p:cNvPr id="73741" name="Line 13"/>
          <p:cNvSpPr>
            <a:spLocks noChangeShapeType="1"/>
          </p:cNvSpPr>
          <p:nvPr/>
        </p:nvSpPr>
        <p:spPr bwMode="auto">
          <a:xfrm flipV="1">
            <a:off x="3886200" y="3733800"/>
            <a:ext cx="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742" name="Line 14"/>
          <p:cNvSpPr>
            <a:spLocks noChangeShapeType="1"/>
          </p:cNvSpPr>
          <p:nvPr/>
        </p:nvSpPr>
        <p:spPr bwMode="auto">
          <a:xfrm flipV="1">
            <a:off x="4648200" y="3810000"/>
            <a:ext cx="0" cy="685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743" name="Line 15"/>
          <p:cNvSpPr>
            <a:spLocks noChangeShapeType="1"/>
          </p:cNvSpPr>
          <p:nvPr/>
        </p:nvSpPr>
        <p:spPr bwMode="auto">
          <a:xfrm flipV="1">
            <a:off x="5410200" y="3810000"/>
            <a:ext cx="0" cy="1676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744" name="Text Box 16"/>
          <p:cNvSpPr txBox="1">
            <a:spLocks noChangeArrowheads="1"/>
          </p:cNvSpPr>
          <p:nvPr/>
        </p:nvSpPr>
        <p:spPr bwMode="auto">
          <a:xfrm>
            <a:off x="6629400" y="4495800"/>
            <a:ext cx="1981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800">
                <a:latin typeface="Tahoma" panose="020B0604030504040204" pitchFamily="34" charset="0"/>
              </a:rPr>
              <a:t>Specific Job</a:t>
            </a:r>
          </a:p>
        </p:txBody>
      </p:sp>
      <p:sp>
        <p:nvSpPr>
          <p:cNvPr id="73745" name="Line 17"/>
          <p:cNvSpPr>
            <a:spLocks noChangeShapeType="1"/>
          </p:cNvSpPr>
          <p:nvPr/>
        </p:nvSpPr>
        <p:spPr bwMode="auto">
          <a:xfrm>
            <a:off x="6629400" y="43434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746" name="Line 18"/>
          <p:cNvSpPr>
            <a:spLocks noChangeShapeType="1"/>
          </p:cNvSpPr>
          <p:nvPr/>
        </p:nvSpPr>
        <p:spPr bwMode="auto">
          <a:xfrm flipV="1">
            <a:off x="6553200" y="3810000"/>
            <a:ext cx="0" cy="533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747" name="Line 19"/>
          <p:cNvSpPr>
            <a:spLocks noChangeShapeType="1"/>
          </p:cNvSpPr>
          <p:nvPr/>
        </p:nvSpPr>
        <p:spPr bwMode="auto">
          <a:xfrm flipV="1">
            <a:off x="8001000" y="3810000"/>
            <a:ext cx="0" cy="533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Job Description Sections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Brief summary</a:t>
            </a:r>
          </a:p>
          <a:p>
            <a:r>
              <a:rPr lang="en-US" dirty="0" smtClean="0"/>
              <a:t>Work activities</a:t>
            </a:r>
          </a:p>
          <a:p>
            <a:pPr lvl="1"/>
            <a:r>
              <a:rPr lang="en-US" dirty="0" smtClean="0"/>
              <a:t>Task Statements</a:t>
            </a:r>
          </a:p>
          <a:p>
            <a:r>
              <a:rPr lang="en-US" dirty="0" smtClean="0"/>
              <a:t>Tools and equipment used</a:t>
            </a:r>
          </a:p>
          <a:p>
            <a:r>
              <a:rPr lang="en-US" dirty="0" smtClean="0"/>
              <a:t>Work context</a:t>
            </a:r>
          </a:p>
          <a:p>
            <a:r>
              <a:rPr lang="en-US" dirty="0" smtClean="0"/>
              <a:t>Work performance</a:t>
            </a:r>
          </a:p>
          <a:p>
            <a:r>
              <a:rPr lang="en-US" dirty="0" smtClean="0"/>
              <a:t>Job competencies</a:t>
            </a:r>
          </a:p>
          <a:p>
            <a:r>
              <a:rPr lang="en-US" dirty="0" smtClean="0"/>
              <a:t>Compensation information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046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Questions To Ask Before Conducting a Job Analysis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209800"/>
            <a:ext cx="8178800" cy="35623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/>
              <a:t>Who will conduct the job analysis?</a:t>
            </a:r>
          </a:p>
          <a:p>
            <a:pPr>
              <a:lnSpc>
                <a:spcPct val="90000"/>
              </a:lnSpc>
            </a:pPr>
            <a:r>
              <a:rPr lang="en-US" altLang="en-US" sz="2800"/>
              <a:t>Which employees should participate?</a:t>
            </a:r>
          </a:p>
          <a:p>
            <a:pPr>
              <a:lnSpc>
                <a:spcPct val="90000"/>
              </a:lnSpc>
            </a:pPr>
            <a:r>
              <a:rPr lang="en-US" altLang="en-US" sz="2800"/>
              <a:t>What types of information should be collected?</a:t>
            </a:r>
          </a:p>
          <a:p>
            <a:pPr>
              <a:lnSpc>
                <a:spcPct val="90000"/>
              </a:lnSpc>
            </a:pPr>
            <a:r>
              <a:rPr lang="en-US" altLang="en-US" sz="2800"/>
              <a:t>How should information be obtained?</a:t>
            </a:r>
            <a:endParaRPr lang="en-US" altLang="en-US"/>
          </a:p>
          <a:p>
            <a:pPr lvl="1">
              <a:lnSpc>
                <a:spcPct val="90000"/>
              </a:lnSpc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altLang="en-US"/>
              <a:t>Interviews</a:t>
            </a:r>
          </a:p>
          <a:p>
            <a:pPr lvl="1">
              <a:lnSpc>
                <a:spcPct val="90000"/>
              </a:lnSpc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altLang="en-US"/>
              <a:t>Observation</a:t>
            </a:r>
          </a:p>
          <a:p>
            <a:pPr lvl="1">
              <a:lnSpc>
                <a:spcPct val="90000"/>
              </a:lnSpc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altLang="en-US"/>
              <a:t>Job participation</a:t>
            </a:r>
          </a:p>
          <a:p>
            <a:pPr lvl="1">
              <a:lnSpc>
                <a:spcPct val="90000"/>
              </a:lnSpc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altLang="en-US"/>
              <a:t>task analyses</a:t>
            </a:r>
          </a:p>
          <a:p>
            <a:pPr lvl="1">
              <a:lnSpc>
                <a:spcPct val="90000"/>
              </a:lnSpc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altLang="en-US"/>
              <a:t>questionnaires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990600"/>
            <a:ext cx="8229600" cy="1143000"/>
          </a:xfrm>
        </p:spPr>
        <p:txBody>
          <a:bodyPr/>
          <a:lstStyle/>
          <a:p>
            <a:r>
              <a:rPr lang="en-US" altLang="en-US" sz="3600"/>
              <a:t>Conducting a Job Analysis</a:t>
            </a:r>
            <a:r>
              <a:rPr lang="en-US" altLang="en-US" sz="3600">
                <a:solidFill>
                  <a:srgbClr val="FF0000"/>
                </a:solidFill>
              </a:rPr>
              <a:t/>
            </a:r>
            <a:br>
              <a:rPr lang="en-US" altLang="en-US" sz="3600">
                <a:solidFill>
                  <a:srgbClr val="FF0000"/>
                </a:solidFill>
              </a:rPr>
            </a:br>
            <a:r>
              <a:rPr lang="en-US" altLang="en-US" sz="3600"/>
              <a:t/>
            </a:r>
            <a:br>
              <a:rPr lang="en-US" altLang="en-US" sz="3600"/>
            </a:br>
            <a:r>
              <a:rPr lang="en-US" altLang="en-US" sz="3600">
                <a:solidFill>
                  <a:schemeClr val="accent2"/>
                </a:solidFill>
              </a:rPr>
              <a:t>Basic Steps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09800"/>
            <a:ext cx="8077200" cy="3505200"/>
          </a:xfrm>
        </p:spPr>
        <p:txBody>
          <a:bodyPr/>
          <a:lstStyle/>
          <a:p>
            <a:r>
              <a:rPr lang="en-US" altLang="en-US"/>
              <a:t>Step 1: Identify tasks performed</a:t>
            </a:r>
          </a:p>
          <a:p>
            <a:r>
              <a:rPr lang="en-US" altLang="en-US"/>
              <a:t>Step 2: Write task statements</a:t>
            </a:r>
          </a:p>
          <a:p>
            <a:r>
              <a:rPr lang="en-US" altLang="en-US"/>
              <a:t>Step 3: Rate task statements</a:t>
            </a:r>
          </a:p>
          <a:p>
            <a:r>
              <a:rPr lang="en-US" altLang="en-US"/>
              <a:t>Step 4: Determine essential KSAOs</a:t>
            </a:r>
          </a:p>
          <a:p>
            <a:r>
              <a:rPr lang="en-US" altLang="en-US"/>
              <a:t>Step 5: Select tests to tap KSAOs</a:t>
            </a:r>
          </a:p>
          <a:p>
            <a:pPr lvl="1"/>
            <a:endParaRPr lang="en-US" altLang="en-US"/>
          </a:p>
          <a:p>
            <a:pPr lvl="1">
              <a:buFont typeface="Monotype Sorts" pitchFamily="2" charset="2"/>
              <a:buNone/>
            </a:pPr>
            <a:endParaRPr lang="en-US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838200"/>
          </a:xfrm>
        </p:spPr>
        <p:txBody>
          <a:bodyPr/>
          <a:lstStyle/>
          <a:p>
            <a:r>
              <a:rPr lang="en-US" altLang="en-US" sz="3600">
                <a:solidFill>
                  <a:schemeClr val="accent2"/>
                </a:solidFill>
              </a:rPr>
              <a:t>Rating Scale</a:t>
            </a:r>
          </a:p>
        </p:txBody>
      </p:sp>
      <p:graphicFrame>
        <p:nvGraphicFramePr>
          <p:cNvPr id="42018" name="Group 34"/>
          <p:cNvGraphicFramePr>
            <a:graphicFrameLocks noGrp="1"/>
          </p:cNvGraphicFramePr>
          <p:nvPr>
            <p:ph idx="1"/>
          </p:nvPr>
        </p:nvGraphicFramePr>
        <p:xfrm>
          <a:off x="533400" y="1600200"/>
          <a:ext cx="8153400" cy="5151120"/>
        </p:xfrm>
        <a:graphic>
          <a:graphicData uri="http://schemas.openxmlformats.org/drawingml/2006/table">
            <a:tbl>
              <a:tblPr/>
              <a:tblGrid>
                <a:gridCol w="1758950"/>
                <a:gridCol w="6394450"/>
              </a:tblGrid>
              <a:tr h="228600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Frequency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Task is not performed as part of this job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Task is seldom performed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Task is occasionally performed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Task is frequently performed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Importance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Unimportant. There would be no negative consequence if the task were not performed or not performed properly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Important: Job performance would be diminished if task were not completed properly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45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Essential: The job could not be performed effectively if the incumbent did not properly complete this task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>
                <a:solidFill>
                  <a:schemeClr val="accent2"/>
                </a:solidFill>
              </a:rPr>
              <a:t>Using the Ratings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8077200" cy="4114800"/>
          </a:xfrm>
        </p:spPr>
        <p:txBody>
          <a:bodyPr/>
          <a:lstStyle/>
          <a:p>
            <a:r>
              <a:rPr lang="en-US" altLang="en-US" sz="2800"/>
              <a:t>Create a chart summarizing the ratings</a:t>
            </a:r>
          </a:p>
          <a:p>
            <a:r>
              <a:rPr lang="en-US" altLang="en-US" sz="2800"/>
              <a:t>Add the frequency and importance ratings to form a combined rating for each task</a:t>
            </a:r>
          </a:p>
          <a:p>
            <a:r>
              <a:rPr lang="en-US" altLang="en-US" sz="2800"/>
              <a:t>Include the task in the final task inventory if:</a:t>
            </a:r>
          </a:p>
          <a:p>
            <a:pPr lvl="1"/>
            <a:r>
              <a:rPr lang="en-US" altLang="en-US" sz="2400"/>
              <a:t>Average rating is greater than .5 for both frequency and importance {or}</a:t>
            </a:r>
          </a:p>
          <a:p>
            <a:pPr lvl="1"/>
            <a:r>
              <a:rPr lang="en-US" altLang="en-US" sz="2400"/>
              <a:t>Combined rating is 2.0 or higher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981200"/>
            <a:ext cx="7772400" cy="4114800"/>
          </a:xfrm>
        </p:spPr>
        <p:txBody>
          <a:bodyPr/>
          <a:lstStyle/>
          <a:p>
            <a:pPr lvl="1">
              <a:buFont typeface="Monotype Sorts" pitchFamily="2" charset="2"/>
              <a:buNone/>
            </a:pPr>
            <a:endParaRPr lang="en-US" altLang="en-US"/>
          </a:p>
          <a:p>
            <a:pPr lvl="1"/>
            <a:endParaRPr lang="en-US" altLang="en-US"/>
          </a:p>
          <a:p>
            <a:pPr lvl="1">
              <a:buFont typeface="Monotype Sorts" pitchFamily="2" charset="2"/>
              <a:buNone/>
            </a:pPr>
            <a:endParaRPr lang="en-US" altLang="en-US"/>
          </a:p>
        </p:txBody>
      </p:sp>
      <p:graphicFrame>
        <p:nvGraphicFramePr>
          <p:cNvPr id="45060" name="Group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65474813"/>
              </p:ext>
            </p:extLst>
          </p:nvPr>
        </p:nvGraphicFramePr>
        <p:xfrm>
          <a:off x="762000" y="1981200"/>
          <a:ext cx="8077200" cy="4114800"/>
        </p:xfrm>
        <a:graphic>
          <a:graphicData uri="http://schemas.openxmlformats.org/drawingml/2006/table">
            <a:tbl>
              <a:tblPr/>
              <a:tblGrid>
                <a:gridCol w="2133600"/>
                <a:gridCol w="5943600"/>
              </a:tblGrid>
              <a:tr h="1028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Knowledge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 body of information needed to perform a task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28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Skill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The proficiency to perform a certain task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28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Ability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 basic capacity for performing a wide range if different tasks, acquiring a knowledge, or developing a skill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28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Other characteristics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Personal factors such as personality, willingness, interest, and motivation and such tangible factors as licenses, degrees, and years of experience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Job Analysis Questionnaires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178800" cy="41719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/>
              <a:t>Position Analysis Questionnaire (PAQ)</a:t>
            </a:r>
          </a:p>
          <a:p>
            <a:pPr lvl="1">
              <a:lnSpc>
                <a:spcPct val="90000"/>
              </a:lnSpc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altLang="en-US" sz="2400"/>
              <a:t>worker-oriented, standardized, P&amp;P</a:t>
            </a:r>
          </a:p>
          <a:p>
            <a:pPr>
              <a:lnSpc>
                <a:spcPct val="90000"/>
              </a:lnSpc>
            </a:pPr>
            <a:r>
              <a:rPr lang="en-US" altLang="en-US" sz="2800"/>
              <a:t>Functional Job Analysis (FJA)</a:t>
            </a:r>
          </a:p>
          <a:p>
            <a:pPr lvl="1">
              <a:lnSpc>
                <a:spcPct val="90000"/>
              </a:lnSpc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altLang="en-US" sz="2400"/>
              <a:t>worker-oriented, what gets done and how</a:t>
            </a:r>
          </a:p>
          <a:p>
            <a:pPr>
              <a:lnSpc>
                <a:spcPct val="90000"/>
              </a:lnSpc>
            </a:pPr>
            <a:r>
              <a:rPr lang="en-US" altLang="en-US" sz="2800"/>
              <a:t>Job Element Approach</a:t>
            </a:r>
          </a:p>
          <a:p>
            <a:pPr lvl="1">
              <a:lnSpc>
                <a:spcPct val="90000"/>
              </a:lnSpc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altLang="en-US" sz="2400"/>
              <a:t>Determines KSAOs</a:t>
            </a:r>
          </a:p>
          <a:p>
            <a:pPr>
              <a:lnSpc>
                <a:spcPct val="90000"/>
              </a:lnSpc>
            </a:pPr>
            <a:r>
              <a:rPr lang="en-US" altLang="en-US" sz="2800"/>
              <a:t>Specific Task Inventories</a:t>
            </a:r>
          </a:p>
          <a:p>
            <a:pPr>
              <a:lnSpc>
                <a:spcPct val="90000"/>
              </a:lnSpc>
            </a:pPr>
            <a:r>
              <a:rPr lang="en-US" altLang="en-US" sz="2800"/>
              <a:t>Critical Incidents Technique (CIT)</a:t>
            </a:r>
          </a:p>
          <a:p>
            <a:pPr lvl="1">
              <a:lnSpc>
                <a:spcPct val="90000"/>
              </a:lnSpc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altLang="en-US" sz="2400"/>
              <a:t>Worker-oriented, non-standardized</a:t>
            </a:r>
          </a:p>
          <a:p>
            <a:pPr>
              <a:lnSpc>
                <a:spcPct val="90000"/>
              </a:lnSpc>
            </a:pPr>
            <a:endParaRPr lang="en-US" altLang="en-US" sz="28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762000"/>
            <a:ext cx="7772400" cy="1143000"/>
          </a:xfrm>
        </p:spPr>
        <p:txBody>
          <a:bodyPr/>
          <a:lstStyle/>
          <a:p>
            <a:r>
              <a:rPr lang="en-US" altLang="en-US"/>
              <a:t>Critical Incident Technique</a:t>
            </a:r>
            <a:r>
              <a:rPr lang="en-US" altLang="en-US">
                <a:solidFill>
                  <a:srgbClr val="FF0000"/>
                </a:solidFill>
              </a:rPr>
              <a:t> </a:t>
            </a:r>
            <a:br>
              <a:rPr lang="en-US" altLang="en-US">
                <a:solidFill>
                  <a:srgbClr val="FF0000"/>
                </a:solidFill>
              </a:rPr>
            </a:br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2057400"/>
            <a:ext cx="8001000" cy="4495800"/>
          </a:xfrm>
        </p:spPr>
        <p:txBody>
          <a:bodyPr/>
          <a:lstStyle/>
          <a:p>
            <a:pPr lvl="1"/>
            <a:r>
              <a:rPr lang="en-US" altLang="en-US" sz="2400"/>
              <a:t>Job incumbents generate incidents of excellent and poor performance</a:t>
            </a:r>
          </a:p>
          <a:p>
            <a:pPr lvl="1"/>
            <a:r>
              <a:rPr lang="en-US" altLang="en-US" sz="2400"/>
              <a:t>Job experts examine each incident to determine if it is an example of good or poor performance</a:t>
            </a:r>
          </a:p>
          <a:p>
            <a:pPr lvl="1"/>
            <a:r>
              <a:rPr lang="en-US" altLang="en-US" sz="2400"/>
              <a:t>3 incumbents sort incidents into categories</a:t>
            </a:r>
          </a:p>
          <a:p>
            <a:pPr lvl="1"/>
            <a:r>
              <a:rPr lang="en-US" altLang="en-US" sz="2400"/>
              <a:t>Job analyst combines and names categories</a:t>
            </a:r>
          </a:p>
          <a:p>
            <a:pPr lvl="1"/>
            <a:r>
              <a:rPr lang="en-US" altLang="en-US" sz="2400"/>
              <a:t>3 incumbents sort incidents into combined categories</a:t>
            </a:r>
          </a:p>
          <a:p>
            <a:pPr lvl="1"/>
            <a:r>
              <a:rPr lang="en-US" altLang="en-US" sz="2400"/>
              <a:t>Number of incidents per category provides an idea of the importance of each category</a:t>
            </a:r>
          </a:p>
          <a:p>
            <a:pPr lvl="2">
              <a:buFont typeface="Monotype Sorts" pitchFamily="2" charset="2"/>
              <a:buNone/>
            </a:pPr>
            <a:endParaRPr lang="en-US" altLang="en-US" sz="2000"/>
          </a:p>
          <a:p>
            <a:endParaRPr lang="en-US" altLang="en-US" sz="28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6AE11-94C1-4C11-9757-F5F86D8DA0F2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990600"/>
            <a:ext cx="7772400" cy="1828800"/>
          </a:xfrm>
        </p:spPr>
        <p:txBody>
          <a:bodyPr/>
          <a:lstStyle/>
          <a:p>
            <a:r>
              <a:rPr lang="en-US" altLang="en-US"/>
              <a:t>Job Evaluation</a:t>
            </a:r>
            <a:r>
              <a:rPr lang="en-US" altLang="en-US">
                <a:solidFill>
                  <a:srgbClr val="FF0000"/>
                </a:solidFill>
              </a:rPr>
              <a:t/>
            </a:r>
            <a:br>
              <a:rPr lang="en-US" altLang="en-US">
                <a:solidFill>
                  <a:srgbClr val="FF0000"/>
                </a:solidFill>
              </a:rPr>
            </a:br>
            <a:r>
              <a:rPr lang="en-US" altLang="en-US">
                <a:solidFill>
                  <a:srgbClr val="FF0000"/>
                </a:solidFill>
              </a:rPr>
              <a:t/>
            </a:r>
            <a:br>
              <a:rPr lang="en-US" altLang="en-US">
                <a:solidFill>
                  <a:srgbClr val="FF0000"/>
                </a:solidFill>
              </a:rPr>
            </a:br>
            <a:r>
              <a:rPr lang="en-US" altLang="en-US" sz="3600">
                <a:solidFill>
                  <a:schemeClr val="accent2"/>
                </a:solidFill>
              </a:rPr>
              <a:t>Determining the Worth of a Job</a:t>
            </a:r>
          </a:p>
        </p:txBody>
      </p:sp>
      <p:pic>
        <p:nvPicPr>
          <p:cNvPr id="6656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1638" y="2209800"/>
            <a:ext cx="3373437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Two Types of Equity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85950"/>
            <a:ext cx="4267200" cy="41338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u="sng"/>
              <a:t>Internal</a:t>
            </a:r>
            <a:endParaRPr lang="en-US" altLang="en-US" sz="2800"/>
          </a:p>
          <a:p>
            <a:pPr lvl="1">
              <a:lnSpc>
                <a:spcPct val="90000"/>
              </a:lnSpc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altLang="en-US" sz="2400"/>
              <a:t>involves comparing jobs WITHIN a company to ensure people with the jobs worth the most money, are paid accordingly</a:t>
            </a:r>
          </a:p>
          <a:p>
            <a:pPr lvl="1">
              <a:lnSpc>
                <a:spcPct val="90000"/>
              </a:lnSpc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altLang="en-US" sz="2400"/>
              <a:t>employees want to be paid consistently with other workers in SAME company</a:t>
            </a:r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800600" y="1885950"/>
            <a:ext cx="3835400" cy="40576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u="sng"/>
              <a:t>External</a:t>
            </a:r>
            <a:endParaRPr lang="en-US" altLang="en-US" sz="2800"/>
          </a:p>
          <a:p>
            <a:pPr lvl="1">
              <a:lnSpc>
                <a:spcPct val="90000"/>
              </a:lnSpc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altLang="en-US" sz="2400"/>
              <a:t>involves comparing jobs with the same job in OTHER organizations to ensure same job is paid similarly</a:t>
            </a:r>
          </a:p>
          <a:p>
            <a:pPr lvl="1">
              <a:lnSpc>
                <a:spcPct val="90000"/>
              </a:lnSpc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altLang="en-US" sz="2400"/>
              <a:t>employees want to be paid consistently with workers in OTHER organizations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atin typeface="Arial" panose="020B0604020202020204" pitchFamily="34" charset="0"/>
              </a:rPr>
              <a:t>Which method to use?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85950"/>
            <a:ext cx="4008438" cy="4171950"/>
          </a:xfrm>
        </p:spPr>
        <p:txBody>
          <a:bodyPr/>
          <a:lstStyle/>
          <a:p>
            <a:r>
              <a:rPr lang="en-US" altLang="en-US" sz="2800">
                <a:latin typeface="Arial" panose="020B0604020202020204" pitchFamily="34" charset="0"/>
              </a:rPr>
              <a:t>Ranking Method</a:t>
            </a:r>
          </a:p>
          <a:p>
            <a:pPr lvl="1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altLang="en-US" sz="2400">
                <a:latin typeface="Arial" panose="020B0604020202020204" pitchFamily="34" charset="0"/>
              </a:rPr>
              <a:t>jobs rank ordered on perceived overall worth and compensable factors</a:t>
            </a:r>
          </a:p>
          <a:p>
            <a:pPr lvl="1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altLang="en-US" sz="2400">
                <a:latin typeface="Arial" panose="020B0604020202020204" pitchFamily="34" charset="0"/>
              </a:rPr>
              <a:t>hard to find individuals to do this</a:t>
            </a:r>
          </a:p>
          <a:p>
            <a:pPr lvl="1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altLang="en-US" sz="2400">
                <a:latin typeface="Arial" panose="020B0604020202020204" pitchFamily="34" charset="0"/>
              </a:rPr>
              <a:t>used by gov’t for steps, grades in job families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27563" y="1885950"/>
            <a:ext cx="4008437" cy="4171950"/>
          </a:xfrm>
        </p:spPr>
        <p:txBody>
          <a:bodyPr/>
          <a:lstStyle/>
          <a:p>
            <a:r>
              <a:rPr lang="en-US" altLang="en-US" sz="2800">
                <a:latin typeface="Arial" panose="020B0604020202020204" pitchFamily="34" charset="0"/>
              </a:rPr>
              <a:t>Point Method</a:t>
            </a:r>
          </a:p>
          <a:p>
            <a:pPr lvl="1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altLang="en-US" sz="2400">
                <a:latin typeface="Arial" panose="020B0604020202020204" pitchFamily="34" charset="0"/>
              </a:rPr>
              <a:t>most common</a:t>
            </a:r>
          </a:p>
          <a:p>
            <a:pPr lvl="1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altLang="en-US" sz="2400">
                <a:latin typeface="Arial" panose="020B0604020202020204" pitchFamily="34" charset="0"/>
              </a:rPr>
              <a:t>points assigned for compensable factors</a:t>
            </a:r>
          </a:p>
          <a:p>
            <a:pPr lvl="1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altLang="en-US" sz="2400">
                <a:latin typeface="Arial" panose="020B0604020202020204" pitchFamily="34" charset="0"/>
              </a:rPr>
              <a:t>considers degrees</a:t>
            </a:r>
          </a:p>
          <a:p>
            <a:pPr lvl="1"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altLang="en-US" sz="2400">
                <a:latin typeface="Arial" panose="020B0604020202020204" pitchFamily="34" charset="0"/>
              </a:rPr>
              <a:t>points compared with salary being paid and adjustments are made</a:t>
            </a:r>
          </a:p>
          <a:p>
            <a:pPr lvl="1"/>
            <a:endParaRPr lang="en-US" altLang="en-US" sz="24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atin typeface="Arial" panose="020B0604020202020204" pitchFamily="34" charset="0"/>
              </a:rPr>
              <a:t>Determining External Equity</a:t>
            </a:r>
            <a:endParaRPr lang="en-US" alt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>
                <a:latin typeface="Arial" panose="020B0604020202020204" pitchFamily="34" charset="0"/>
              </a:rPr>
              <a:t>Salary Surveys (Mercer, Hay Group)</a:t>
            </a:r>
          </a:p>
          <a:p>
            <a:pPr>
              <a:lnSpc>
                <a:spcPct val="90000"/>
              </a:lnSpc>
            </a:pPr>
            <a:r>
              <a:rPr lang="en-US" altLang="en-US">
                <a:latin typeface="Arial" panose="020B0604020202020204" pitchFamily="34" charset="0"/>
              </a:rPr>
              <a:t>Pay Equity for Protected Classes</a:t>
            </a:r>
          </a:p>
          <a:p>
            <a:pPr>
              <a:lnSpc>
                <a:spcPct val="90000"/>
              </a:lnSpc>
            </a:pPr>
            <a:r>
              <a:rPr lang="en-US" altLang="en-US">
                <a:latin typeface="Arial" panose="020B0604020202020204" pitchFamily="34" charset="0"/>
              </a:rPr>
              <a:t>Audits</a:t>
            </a:r>
          </a:p>
          <a:p>
            <a:pPr lvl="1">
              <a:lnSpc>
                <a:spcPct val="90000"/>
              </a:lnSpc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altLang="en-US">
                <a:latin typeface="Arial" panose="020B0604020202020204" pitchFamily="34" charset="0"/>
              </a:rPr>
              <a:t>within positions with similar duties</a:t>
            </a:r>
          </a:p>
          <a:p>
            <a:pPr lvl="1">
              <a:lnSpc>
                <a:spcPct val="90000"/>
              </a:lnSpc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altLang="en-US">
                <a:latin typeface="Arial" panose="020B0604020202020204" pitchFamily="34" charset="0"/>
              </a:rPr>
              <a:t>across jobs of similar worth as determined by job evaluation (points assigned)</a:t>
            </a:r>
          </a:p>
          <a:p>
            <a:pPr>
              <a:lnSpc>
                <a:spcPct val="90000"/>
              </a:lnSpc>
            </a:pPr>
            <a:r>
              <a:rPr lang="en-US" altLang="en-US">
                <a:latin typeface="Arial" panose="020B0604020202020204" pitchFamily="34" charset="0"/>
              </a:rPr>
              <a:t>Comparable Worth</a:t>
            </a:r>
          </a:p>
          <a:p>
            <a:pPr lvl="1">
              <a:lnSpc>
                <a:spcPct val="90000"/>
              </a:lnSpc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altLang="en-US">
                <a:latin typeface="Arial" panose="020B0604020202020204" pitchFamily="34" charset="0"/>
              </a:rPr>
              <a:t>various definitions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ntemporary Portrait">
  <a:themeElements>
    <a:clrScheme name="Contemporary Portrait 4">
      <a:dk1>
        <a:srgbClr val="000000"/>
      </a:dk1>
      <a:lt1>
        <a:srgbClr val="FFFFFF"/>
      </a:lt1>
      <a:dk2>
        <a:srgbClr val="800000"/>
      </a:dk2>
      <a:lt2>
        <a:srgbClr val="5E574E"/>
      </a:lt2>
      <a:accent1>
        <a:srgbClr val="FF6600"/>
      </a:accent1>
      <a:accent2>
        <a:srgbClr val="FFCC00"/>
      </a:accent2>
      <a:accent3>
        <a:srgbClr val="FFFFFF"/>
      </a:accent3>
      <a:accent4>
        <a:srgbClr val="000000"/>
      </a:accent4>
      <a:accent5>
        <a:srgbClr val="FFB8AA"/>
      </a:accent5>
      <a:accent6>
        <a:srgbClr val="E7B900"/>
      </a:accent6>
      <a:hlink>
        <a:srgbClr val="FF0000"/>
      </a:hlink>
      <a:folHlink>
        <a:srgbClr val="FFFFCC"/>
      </a:folHlink>
    </a:clrScheme>
    <a:fontScheme name="Contemporary Portrait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Contemporary Portrait 1">
        <a:dk1>
          <a:srgbClr val="5E574E"/>
        </a:dk1>
        <a:lt1>
          <a:srgbClr val="FFFFCC"/>
        </a:lt1>
        <a:dk2>
          <a:srgbClr val="0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AA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Portrait 2">
        <a:dk1>
          <a:srgbClr val="000000"/>
        </a:dk1>
        <a:lt1>
          <a:srgbClr val="FFFFFF"/>
        </a:lt1>
        <a:dk2>
          <a:srgbClr val="0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996633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4">
        <a:dk1>
          <a:srgbClr val="000000"/>
        </a:dk1>
        <a:lt1>
          <a:srgbClr val="FFFFFF"/>
        </a:lt1>
        <a:dk2>
          <a:srgbClr val="8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FF0000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5">
        <a:dk1>
          <a:srgbClr val="000066"/>
        </a:dk1>
        <a:lt1>
          <a:srgbClr val="FFFFFF"/>
        </a:lt1>
        <a:dk2>
          <a:srgbClr val="0000FF"/>
        </a:dk2>
        <a:lt2>
          <a:srgbClr val="000000"/>
        </a:lt2>
        <a:accent1>
          <a:srgbClr val="0066FF"/>
        </a:accent1>
        <a:accent2>
          <a:srgbClr val="33CCCC"/>
        </a:accent2>
        <a:accent3>
          <a:srgbClr val="FFFFFF"/>
        </a:accent3>
        <a:accent4>
          <a:srgbClr val="000056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6">
        <a:dk1>
          <a:srgbClr val="000000"/>
        </a:dk1>
        <a:lt1>
          <a:srgbClr val="FFFFFF"/>
        </a:lt1>
        <a:dk2>
          <a:srgbClr val="000066"/>
        </a:dk2>
        <a:lt2>
          <a:srgbClr val="FFCC00"/>
        </a:lt2>
        <a:accent1>
          <a:srgbClr val="0066FF"/>
        </a:accent1>
        <a:accent2>
          <a:srgbClr val="33CCCC"/>
        </a:accent2>
        <a:accent3>
          <a:srgbClr val="AAAAB8"/>
        </a:accent3>
        <a:accent4>
          <a:srgbClr val="DADADA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Portrait 7">
        <a:dk1>
          <a:srgbClr val="5E574E"/>
        </a:dk1>
        <a:lt1>
          <a:srgbClr val="FFFFCC"/>
        </a:lt1>
        <a:dk2>
          <a:srgbClr val="8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C0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Designs\Contemporary Portrait.pot</Template>
  <TotalTime>182</TotalTime>
  <Words>641</Words>
  <Application>Microsoft Office PowerPoint</Application>
  <PresentationFormat>On-screen Show (4:3)</PresentationFormat>
  <Paragraphs>122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Times New Roman</vt:lpstr>
      <vt:lpstr>Arial Black</vt:lpstr>
      <vt:lpstr>Tahoma</vt:lpstr>
      <vt:lpstr>Monotype Sorts</vt:lpstr>
      <vt:lpstr>Arial</vt:lpstr>
      <vt:lpstr>Wingdings</vt:lpstr>
      <vt:lpstr>Contemporary Portrait</vt:lpstr>
      <vt:lpstr>Job Analysis and Job Evaluation </vt:lpstr>
      <vt:lpstr>Job Description Format</vt:lpstr>
      <vt:lpstr>PowerPoint Presentation</vt:lpstr>
      <vt:lpstr>Job Description Sections</vt:lpstr>
      <vt:lpstr>Questions To Ask Before Conducting a Job Analysis</vt:lpstr>
      <vt:lpstr>Conducting a Job Analysis  Basic Steps</vt:lpstr>
      <vt:lpstr>Rating Scale</vt:lpstr>
      <vt:lpstr>Using the Ratings</vt:lpstr>
      <vt:lpstr>PowerPoint Presentation</vt:lpstr>
      <vt:lpstr>Job Analysis Questionnaires</vt:lpstr>
      <vt:lpstr>Critical Incident Technique  </vt:lpstr>
      <vt:lpstr>Job Evaluation  Determining the Worth of a Job</vt:lpstr>
      <vt:lpstr>Two Types of Equity</vt:lpstr>
      <vt:lpstr>Which method to use?</vt:lpstr>
      <vt:lpstr>Determining External Equity</vt:lpstr>
    </vt:vector>
  </TitlesOfParts>
  <Company>fbi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Job Analysis</dc:title>
  <dc:creator>fbi</dc:creator>
  <cp:lastModifiedBy>Kerrie Baker</cp:lastModifiedBy>
  <cp:revision>21</cp:revision>
  <cp:lastPrinted>2001-01-15T17:50:10Z</cp:lastPrinted>
  <dcterms:created xsi:type="dcterms:W3CDTF">2001-01-15T16:59:34Z</dcterms:created>
  <dcterms:modified xsi:type="dcterms:W3CDTF">2016-10-05T12:49:09Z</dcterms:modified>
</cp:coreProperties>
</file>